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72" r:id="rId3"/>
    <p:sldId id="274" r:id="rId4"/>
    <p:sldId id="257" r:id="rId5"/>
    <p:sldId id="260" r:id="rId6"/>
    <p:sldId id="266" r:id="rId7"/>
    <p:sldId id="275" r:id="rId8"/>
    <p:sldId id="277" r:id="rId9"/>
    <p:sldId id="270" r:id="rId10"/>
    <p:sldId id="283" r:id="rId11"/>
    <p:sldId id="265" r:id="rId12"/>
    <p:sldId id="267" r:id="rId13"/>
    <p:sldId id="280" r:id="rId14"/>
    <p:sldId id="264" r:id="rId15"/>
    <p:sldId id="284" r:id="rId16"/>
    <p:sldId id="263" r:id="rId17"/>
    <p:sldId id="262" r:id="rId18"/>
    <p:sldId id="285" r:id="rId19"/>
    <p:sldId id="261" r:id="rId20"/>
    <p:sldId id="258" r:id="rId21"/>
    <p:sldId id="288" r:id="rId22"/>
    <p:sldId id="269" r:id="rId23"/>
    <p:sldId id="279" r:id="rId24"/>
    <p:sldId id="292" r:id="rId25"/>
    <p:sldId id="287" r:id="rId26"/>
    <p:sldId id="289" r:id="rId27"/>
    <p:sldId id="290" r:id="rId28"/>
    <p:sldId id="291" r:id="rId29"/>
    <p:sldId id="286" r:id="rId30"/>
    <p:sldId id="282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2E"/>
    <a:srgbClr val="A40033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3A58BB-971B-46EA-9A8C-A1554E151B1C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DFB34D-30DF-4158-A554-5062BA736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785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FB34D-30DF-4158-A554-5062BA73656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516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FB34D-30DF-4158-A554-5062BA73656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295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FB34D-30DF-4158-A554-5062BA73656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698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83A9C-3C9A-0A71-B66F-C81E5E200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E361E9-6052-C73D-638E-1FB4FB05DB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40ECC-C5AD-1647-DFF9-F6FE5B03C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24C-5E62-43DF-AF59-A442696304FF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42CF5-6DEE-477E-9CC0-62E3B3942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49852-6247-FEF1-6526-7663D6504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1923D-0F29-4AF9-B237-92BFF4B315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151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144F0-0B39-E165-D391-7B8AB983B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0FAF4-DAE7-3034-DEAA-0F687E37C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A99147-9461-B95E-A1F6-1FF510FAB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24C-5E62-43DF-AF59-A442696304FF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DF685-BBBA-6966-BD34-B3B16194D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2B8399-85FD-6248-CACF-D33DCF7C1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1923D-0F29-4AF9-B237-92BFF4B315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53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DC852-15ED-30F9-29A2-14443137F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8A10E0-914E-0DAF-CDA9-D6399E699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F8115-1859-76C3-5D85-963FD0421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24C-5E62-43DF-AF59-A442696304FF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31AD3-90A1-BD27-2C50-CAFB21AD8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F25AF-BFAE-52C0-4DF6-21FBD4D95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1923D-0F29-4AF9-B237-92BFF4B315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596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7D8E2-524C-DDBC-EEC6-32D1E6775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B993F-FA8A-0698-915D-68328BAC4E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71E36E-C754-3445-3A28-460DB675E6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2EB656-AFCC-FFE0-8C52-25B7AE0B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24C-5E62-43DF-AF59-A442696304FF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043F37-F563-EBE5-2E19-826824C90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F49C99-7BEA-E1DA-CA94-959B8CE57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1923D-0F29-4AF9-B237-92BFF4B315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6030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3BD77-14A7-11CC-2957-C274D93D2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4AE77D-AF69-199A-D1FD-78D71D60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66D463-5FF6-9EC3-6792-4926CADEC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0145DD-4158-F6B8-CE75-D597D41FF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628C02-4DC6-E2C3-0E29-1E32C6E5E3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2F3468-F489-5C80-31C9-9322AEA99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24C-5E62-43DF-AF59-A442696304FF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E719DC-1ABD-15A3-BFF4-6B33DF57F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EA1110-D499-BA00-98B1-E602E8721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1923D-0F29-4AF9-B237-92BFF4B315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3622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B602E-FE82-3B08-4B92-7D3925097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2CD057-BBF8-2EDF-C61F-CBD4F45DA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24C-5E62-43DF-AF59-A442696304FF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FE0F1F-9712-48E8-FAB7-3823F2622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454DAC-37DC-B6CB-6548-6376DE2CA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1923D-0F29-4AF9-B237-92BFF4B315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067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87C919-950E-D1D8-8457-648D2948C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24C-5E62-43DF-AF59-A442696304FF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B8CDC1-5620-56AE-594C-7FD888B11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7659D7-9D6D-0781-D685-D570477D1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1923D-0F29-4AF9-B237-92BFF4B315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58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AC84B-4A82-8A2E-B274-C3C395F0E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39923-002E-41D8-7BFA-5AE7941C3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5DD735-5F64-8263-4134-6A3FF5F903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A07405-5BE8-26A2-AE77-17CA35D66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24C-5E62-43DF-AF59-A442696304FF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5C8CA6-A170-1665-5433-743F91680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A13F19-A470-56DE-D49A-16E35E89E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1923D-0F29-4AF9-B237-92BFF4B315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226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00DF7-63FC-13AC-B5D5-657ECF131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BA8325-ACED-9BDE-EA86-9277B2B22D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46C7A5-5425-2A59-D4EB-EA185AA70A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B7D513-6F04-A7ED-0D3A-5F8D701C2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24C-5E62-43DF-AF59-A442696304FF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D71693-2CCB-0D90-CE1E-BD80B7853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9CC8B1-8C4D-5295-472E-FA5C32877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1923D-0F29-4AF9-B237-92BFF4B315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439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7EA95-5FD5-D781-2EF1-45655D8FB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2C561-37D8-81AB-BB73-71B3950F73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88B40-0521-C21F-D173-4CBB153F7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24C-5E62-43DF-AF59-A442696304FF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1C3F44-C23E-5729-12D4-39E8B74A7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7CCD2-E198-13A4-C156-4771EA602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1923D-0F29-4AF9-B237-92BFF4B315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6621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4E8BD4-7DAD-659E-566F-3E714A2707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71EFED-81F6-28B4-5218-1B1330E826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A5615A-4CC1-4B48-E949-0A13F81A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24C-5E62-43DF-AF59-A442696304FF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171BC-2EEC-CF11-32B4-ED232D8A7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9E749-534C-0E18-0E4D-0D7FC4A2F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1923D-0F29-4AF9-B237-92BFF4B315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974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56F3ED-3953-6576-6BA6-A54A8DE1A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C22B9F-1694-8191-6DC7-08D35563B1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1CA33-79BA-EA20-6DB5-6A283AA75B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FE24C-5E62-43DF-AF59-A442696304FF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50B3B-74D7-AA43-3937-5835A30893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440580-6971-41AA-82E1-64AE3C9C7C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1923D-0F29-4AF9-B237-92BFF4B315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940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.jpe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3A030-A888-5F4C-4A92-764F6A8C46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River Dart Rowing Club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1FEAC9-706A-825B-EE41-FE269C6B64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4000" dirty="0"/>
              <a:t>AGM</a:t>
            </a:r>
          </a:p>
          <a:p>
            <a:r>
              <a:rPr lang="en-GB" dirty="0"/>
              <a:t>October 2025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D75E3D-6CB9-7469-1EA3-937542A939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080" y="5730240"/>
            <a:ext cx="624840" cy="7626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8756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A887B-5D90-C7D1-2501-E9A398788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109B1-FF57-7A86-ABF2-38A8125C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971C1-87A8-0CD2-1E79-727E1DA51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Cold Water Shock</a:t>
            </a:r>
          </a:p>
          <a:p>
            <a:endParaRPr lang="en-GB" dirty="0"/>
          </a:p>
          <a:p>
            <a:r>
              <a:rPr lang="en-GB" dirty="0"/>
              <a:t>Chairman’s report</a:t>
            </a:r>
          </a:p>
          <a:p>
            <a:endParaRPr lang="en-GB" dirty="0"/>
          </a:p>
          <a:p>
            <a:r>
              <a:rPr lang="en-GB" dirty="0"/>
              <a:t>Forming of the new committee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BD17A9-2079-C2CC-0B92-5BC13D551C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080" y="5730240"/>
            <a:ext cx="624840" cy="7626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F179001-B5D6-1020-F65A-F13299D70D46}"/>
              </a:ext>
            </a:extLst>
          </p:cNvPr>
          <p:cNvSpPr/>
          <p:nvPr/>
        </p:nvSpPr>
        <p:spPr>
          <a:xfrm>
            <a:off x="597158" y="1690688"/>
            <a:ext cx="5710335" cy="62330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103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64070-0B36-7608-F604-0C244DA10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A450D-14FC-3027-812A-24B835114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9B33F-688B-054A-BE8D-66B2CDC9B6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Cold Water Shock</a:t>
            </a:r>
          </a:p>
          <a:p>
            <a:endParaRPr lang="en-GB" dirty="0"/>
          </a:p>
          <a:p>
            <a:r>
              <a:rPr lang="en-GB" dirty="0"/>
              <a:t>Chairman’s report</a:t>
            </a:r>
          </a:p>
          <a:p>
            <a:endParaRPr lang="en-GB" dirty="0"/>
          </a:p>
          <a:p>
            <a:r>
              <a:rPr lang="en-GB" dirty="0"/>
              <a:t>Forming of the new committee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60AA3A-5797-9760-379A-CD831BC76D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080" y="5730240"/>
            <a:ext cx="624840" cy="7626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F30A8BF-76D3-1C1E-5F0D-E693878DBD46}"/>
              </a:ext>
            </a:extLst>
          </p:cNvPr>
          <p:cNvSpPr/>
          <p:nvPr/>
        </p:nvSpPr>
        <p:spPr>
          <a:xfrm>
            <a:off x="597158" y="2866343"/>
            <a:ext cx="5710335" cy="62330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5544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229CED-3F03-9F6F-8FC9-6A57A52C0302}"/>
              </a:ext>
            </a:extLst>
          </p:cNvPr>
          <p:cNvSpPr txBox="1"/>
          <p:nvPr/>
        </p:nvSpPr>
        <p:spPr>
          <a:xfrm>
            <a:off x="1053548" y="306498"/>
            <a:ext cx="10397046" cy="6413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000" b="1" u="sng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Aims of the River Dart Rowing Club Committee 2023 to 2025</a:t>
            </a:r>
            <a:endParaRPr lang="en-GB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 our time on the committee to leave the club in a healthier state than the one we inherited. Namely: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en-GB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more buoyant membership including more younger members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endParaRPr lang="en-GB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en-GB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Ensure our income does not exceed our spend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endParaRPr lang="en-GB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en-GB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provide our members with plenty of opportunity to be afloat with our standard rows, special social events and racing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endParaRPr lang="en-GB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en-GB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have better maintained boats and equipment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endParaRPr lang="en-GB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en-GB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be safer afloat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endParaRPr lang="en-GB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en-GB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ensure our membership and the wider community, are fully abreast with current, relevant and interesting information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endParaRPr lang="en-GB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GB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have a clear identity as the River Dart Rowing Club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4FDD55-29C7-8396-AC9E-C4B98FE1B8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80" y="5778182"/>
            <a:ext cx="624840" cy="762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8B30D1B4-A361-0E04-6561-F2AE3F8C6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360" y="5115696"/>
            <a:ext cx="681852" cy="161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850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C13C00-E5FF-D028-30A1-83A65F464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4889"/>
            <a:ext cx="10515600" cy="1325563"/>
          </a:xfrm>
        </p:spPr>
        <p:txBody>
          <a:bodyPr>
            <a:normAutofit/>
          </a:bodyPr>
          <a:lstStyle/>
          <a:p>
            <a: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more buoyant membership including more younger members</a:t>
            </a:r>
            <a:b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50B417-5190-A11F-3CAF-3E1C315D37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03582"/>
            <a:ext cx="624840" cy="76263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AB800D-8365-F254-464C-904B951468DD}"/>
              </a:ext>
            </a:extLst>
          </p:cNvPr>
          <p:cNvSpPr txBox="1"/>
          <p:nvPr/>
        </p:nvSpPr>
        <p:spPr>
          <a:xfrm>
            <a:off x="1583095" y="912833"/>
            <a:ext cx="11049351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GB" sz="3200" dirty="0"/>
              <a:t>Membership numbers:</a:t>
            </a:r>
          </a:p>
          <a:p>
            <a:pPr marL="1371600" lvl="2" indent="-457200">
              <a:buFont typeface="Wingdings" panose="05000000000000000000" pitchFamily="2" charset="2"/>
              <a:buChar char="v"/>
            </a:pPr>
            <a:r>
              <a:rPr lang="en-GB" sz="2400" dirty="0"/>
              <a:t>51 in 2023</a:t>
            </a:r>
          </a:p>
          <a:p>
            <a:pPr marL="1371600" lvl="2" indent="-457200">
              <a:buFont typeface="Wingdings" panose="05000000000000000000" pitchFamily="2" charset="2"/>
              <a:buChar char="v"/>
            </a:pPr>
            <a:r>
              <a:rPr lang="en-GB" sz="2400" dirty="0"/>
              <a:t>64 in 2024</a:t>
            </a:r>
          </a:p>
          <a:p>
            <a:pPr marL="1371600" lvl="2" indent="-457200">
              <a:buFont typeface="Wingdings" panose="05000000000000000000" pitchFamily="2" charset="2"/>
              <a:buChar char="v"/>
            </a:pPr>
            <a:r>
              <a:rPr lang="en-GB" sz="2400" dirty="0"/>
              <a:t>65 in 2025</a:t>
            </a:r>
          </a:p>
          <a:p>
            <a:pPr marL="1828800" lvl="3" indent="-457200">
              <a:buFont typeface="Wingdings" panose="05000000000000000000" pitchFamily="2" charset="2"/>
              <a:buChar char="v"/>
            </a:pPr>
            <a:r>
              <a:rPr lang="en-GB" sz="2400" dirty="0"/>
              <a:t>14 new member in 2025</a:t>
            </a:r>
          </a:p>
          <a:p>
            <a:pPr marL="1828800" lvl="3" indent="-457200">
              <a:buFont typeface="Wingdings" panose="05000000000000000000" pitchFamily="2" charset="2"/>
              <a:buChar char="v"/>
            </a:pPr>
            <a:r>
              <a:rPr lang="en-GB" sz="2400" dirty="0"/>
              <a:t>4 on the waiting list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GB" sz="32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GB" sz="3200" dirty="0"/>
              <a:t>Healthy split between Kingswear and Dartmouth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en-GB" sz="2400" dirty="0"/>
              <a:t>Very close to 50:50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endParaRPr lang="en-GB" sz="32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GB" sz="3200" dirty="0"/>
              <a:t>No joy at all with younger members</a:t>
            </a:r>
          </a:p>
          <a:p>
            <a:endParaRPr lang="en-GB" sz="2800" dirty="0"/>
          </a:p>
          <a:p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E4B013F-35CE-E603-DC2A-83F70AE2F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360" y="5115696"/>
            <a:ext cx="681852" cy="161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8A0073C-4B25-D168-1554-42B2BB781068}"/>
              </a:ext>
            </a:extLst>
          </p:cNvPr>
          <p:cNvSpPr/>
          <p:nvPr/>
        </p:nvSpPr>
        <p:spPr>
          <a:xfrm>
            <a:off x="213360" y="5254039"/>
            <a:ext cx="601362" cy="4118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0000"/>
              </a:highligh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D48B75-1DF2-8F6C-C499-6BE5B27207ED}"/>
              </a:ext>
            </a:extLst>
          </p:cNvPr>
          <p:cNvSpPr/>
          <p:nvPr/>
        </p:nvSpPr>
        <p:spPr>
          <a:xfrm>
            <a:off x="253605" y="6185308"/>
            <a:ext cx="601362" cy="4118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000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BDEF5D-83AD-95D0-B192-A6B984BA63D6}"/>
              </a:ext>
            </a:extLst>
          </p:cNvPr>
          <p:cNvSpPr txBox="1"/>
          <p:nvPr/>
        </p:nvSpPr>
        <p:spPr>
          <a:xfrm>
            <a:off x="2164702" y="6046239"/>
            <a:ext cx="8444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Note:</a:t>
            </a:r>
          </a:p>
          <a:p>
            <a:r>
              <a:rPr lang="en-GB" dirty="0"/>
              <a:t>We revised our strategy in 2025 as we have not attracted any younger members</a:t>
            </a:r>
          </a:p>
        </p:txBody>
      </p:sp>
    </p:spTree>
    <p:extLst>
      <p:ext uri="{BB962C8B-B14F-4D97-AF65-F5344CB8AC3E}">
        <p14:creationId xmlns:p14="http://schemas.microsoft.com/office/powerpoint/2010/main" val="3094572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5D90-8C8D-B561-08FD-7B4C89995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6767"/>
            <a:ext cx="10515600" cy="1325563"/>
          </a:xfrm>
        </p:spPr>
        <p:txBody>
          <a:bodyPr/>
          <a:lstStyle/>
          <a:p>
            <a: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Ensure our income does not exceed our spend</a:t>
            </a:r>
            <a:br>
              <a:rPr lang="en-GB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2A7EB2-33F0-F332-23E5-E8D01CB679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1900" y="5867082"/>
            <a:ext cx="624840" cy="762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8320D866-6DF7-C997-E8D0-38EA3B3DA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360" y="5115696"/>
            <a:ext cx="681852" cy="161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FA41A50-0B0A-B143-4450-0D79F6ECDB3E}"/>
              </a:ext>
            </a:extLst>
          </p:cNvPr>
          <p:cNvSpPr/>
          <p:nvPr/>
        </p:nvSpPr>
        <p:spPr>
          <a:xfrm>
            <a:off x="236838" y="5714998"/>
            <a:ext cx="601362" cy="4118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0000"/>
              </a:highligh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4C9AA4-A547-E8E1-A684-48810D2E85DC}"/>
              </a:ext>
            </a:extLst>
          </p:cNvPr>
          <p:cNvSpPr/>
          <p:nvPr/>
        </p:nvSpPr>
        <p:spPr>
          <a:xfrm>
            <a:off x="224340" y="5237455"/>
            <a:ext cx="601362" cy="4118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0000"/>
              </a:highligh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FA6CCE-8BBE-CF9C-8D35-85401F2E2D0F}"/>
              </a:ext>
            </a:extLst>
          </p:cNvPr>
          <p:cNvSpPr txBox="1"/>
          <p:nvPr/>
        </p:nvSpPr>
        <p:spPr>
          <a:xfrm>
            <a:off x="1763486" y="6382139"/>
            <a:ext cx="7389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Running costs to be covered by membership cost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C5F0B9-7489-51F5-03B6-C14205A43A96}"/>
              </a:ext>
            </a:extLst>
          </p:cNvPr>
          <p:cNvSpPr txBox="1"/>
          <p:nvPr/>
        </p:nvSpPr>
        <p:spPr>
          <a:xfrm>
            <a:off x="1436914" y="699796"/>
            <a:ext cx="8537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Membership costs versus expenditure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7FF759-8C7B-A8C4-B0F0-19505DACC5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229" y="1344448"/>
            <a:ext cx="10736943" cy="3995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156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7E777-95E3-736F-BC44-D4A5AC8B8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04268-D6B3-EE4D-7532-B61613A1C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3642"/>
            <a:ext cx="10515600" cy="1048404"/>
          </a:xfrm>
        </p:spPr>
        <p:txBody>
          <a:bodyPr>
            <a:normAutofit fontScale="90000"/>
          </a:bodyPr>
          <a:lstStyle/>
          <a:p>
            <a: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Ensure our income does not exceed our spend </a:t>
            </a:r>
            <a:r>
              <a:rPr lang="en-GB" sz="2200" dirty="0"/>
              <a:t>5 Year Investment Plan and cashflow </a:t>
            </a:r>
            <a:br>
              <a:rPr lang="en-GB" dirty="0"/>
            </a:br>
            <a:br>
              <a:rPr lang="en-GB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3CC8B2-3A6F-6014-051C-99836E1367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1900" y="5867082"/>
            <a:ext cx="624840" cy="762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0CA3BD3-2643-68E8-7102-014CE6CE6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360" y="5115696"/>
            <a:ext cx="681852" cy="161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7289AF2-9B3C-F269-93E3-E0ED6C812109}"/>
              </a:ext>
            </a:extLst>
          </p:cNvPr>
          <p:cNvSpPr/>
          <p:nvPr/>
        </p:nvSpPr>
        <p:spPr>
          <a:xfrm>
            <a:off x="236838" y="5714998"/>
            <a:ext cx="601362" cy="4118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0000"/>
              </a:highligh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2413F9-E5AE-F32F-4ED4-77AC8796E929}"/>
              </a:ext>
            </a:extLst>
          </p:cNvPr>
          <p:cNvSpPr/>
          <p:nvPr/>
        </p:nvSpPr>
        <p:spPr>
          <a:xfrm>
            <a:off x="224340" y="5237455"/>
            <a:ext cx="601362" cy="4118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0000"/>
              </a:highligh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7584A5-413E-EA14-61FF-5A36E4E37FE3}"/>
              </a:ext>
            </a:extLst>
          </p:cNvPr>
          <p:cNvSpPr txBox="1"/>
          <p:nvPr/>
        </p:nvSpPr>
        <p:spPr>
          <a:xfrm>
            <a:off x="1083122" y="6499011"/>
            <a:ext cx="53648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/>
              <a:t>Investments to be covered by non membership income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A400A0B-2A7F-CFCC-DDEF-877D055969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4849" y="507093"/>
            <a:ext cx="9154294" cy="590313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0A12515-5772-C66E-063F-FB00B937C949}"/>
              </a:ext>
            </a:extLst>
          </p:cNvPr>
          <p:cNvSpPr txBox="1"/>
          <p:nvPr/>
        </p:nvSpPr>
        <p:spPr>
          <a:xfrm>
            <a:off x="5703216" y="6499011"/>
            <a:ext cx="5825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What to do about our pontoon is not accounted for in these costs</a:t>
            </a:r>
          </a:p>
        </p:txBody>
      </p:sp>
    </p:spTree>
    <p:extLst>
      <p:ext uri="{BB962C8B-B14F-4D97-AF65-F5344CB8AC3E}">
        <p14:creationId xmlns:p14="http://schemas.microsoft.com/office/powerpoint/2010/main" val="214441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B1DBB-EF38-E19B-072C-34D365006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83435-C8CF-0E37-4E24-63F8F1BF1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6767"/>
            <a:ext cx="10515600" cy="1325563"/>
          </a:xfrm>
        </p:spPr>
        <p:txBody>
          <a:bodyPr/>
          <a:lstStyle/>
          <a:p>
            <a: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Ensure our income does not exceed our spend</a:t>
            </a:r>
            <a:br>
              <a:rPr lang="en-GB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34DCAD-0E5D-05CF-805C-B75A0C1DA5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1900" y="5867082"/>
            <a:ext cx="624840" cy="762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C973C2B-887C-4C3A-03A7-8A9D6A9A7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360" y="5115696"/>
            <a:ext cx="681852" cy="161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180258-6BC4-F6A7-4DE1-B2C7F91EB3EB}"/>
              </a:ext>
            </a:extLst>
          </p:cNvPr>
          <p:cNvSpPr/>
          <p:nvPr/>
        </p:nvSpPr>
        <p:spPr>
          <a:xfrm>
            <a:off x="236838" y="5714998"/>
            <a:ext cx="601362" cy="4118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0000"/>
              </a:highligh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9DB910-19A3-8C46-B04A-694A930F89BE}"/>
              </a:ext>
            </a:extLst>
          </p:cNvPr>
          <p:cNvSpPr/>
          <p:nvPr/>
        </p:nvSpPr>
        <p:spPr>
          <a:xfrm>
            <a:off x="224340" y="5237455"/>
            <a:ext cx="601362" cy="4118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0000"/>
              </a:highligh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984FA3-1033-02CB-6951-8F214FDC2CC1}"/>
              </a:ext>
            </a:extLst>
          </p:cNvPr>
          <p:cNvSpPr txBox="1"/>
          <p:nvPr/>
        </p:nvSpPr>
        <p:spPr>
          <a:xfrm>
            <a:off x="997850" y="503853"/>
            <a:ext cx="601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u="sng" dirty="0"/>
              <a:t>Our club pontoon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DF858AB-F57A-7004-D590-0BB2E58545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65924"/>
              </p:ext>
            </p:extLst>
          </p:nvPr>
        </p:nvGraphicFramePr>
        <p:xfrm>
          <a:off x="1138085" y="1343891"/>
          <a:ext cx="10184306" cy="5382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6984">
                  <a:extLst>
                    <a:ext uri="{9D8B030D-6E8A-4147-A177-3AD203B41FA5}">
                      <a16:colId xmlns:a16="http://schemas.microsoft.com/office/drawing/2014/main" val="3926587369"/>
                    </a:ext>
                  </a:extLst>
                </a:gridCol>
                <a:gridCol w="1798601">
                  <a:extLst>
                    <a:ext uri="{9D8B030D-6E8A-4147-A177-3AD203B41FA5}">
                      <a16:colId xmlns:a16="http://schemas.microsoft.com/office/drawing/2014/main" val="1661206921"/>
                    </a:ext>
                  </a:extLst>
                </a:gridCol>
                <a:gridCol w="5274773">
                  <a:extLst>
                    <a:ext uri="{9D8B030D-6E8A-4147-A177-3AD203B41FA5}">
                      <a16:colId xmlns:a16="http://schemas.microsoft.com/office/drawing/2014/main" val="2021532079"/>
                    </a:ext>
                  </a:extLst>
                </a:gridCol>
                <a:gridCol w="1563948">
                  <a:extLst>
                    <a:ext uri="{9D8B030D-6E8A-4147-A177-3AD203B41FA5}">
                      <a16:colId xmlns:a16="http://schemas.microsoft.com/office/drawing/2014/main" val="1395759748"/>
                    </a:ext>
                  </a:extLst>
                </a:gridCol>
              </a:tblGrid>
              <a:tr h="993182">
                <a:tc>
                  <a:txBody>
                    <a:bodyPr/>
                    <a:lstStyle/>
                    <a:p>
                      <a:r>
                        <a:rPr lang="en-GB" dirty="0"/>
                        <a:t>Options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Advantages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Disadvantages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Our recommendation 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77459"/>
                  </a:ext>
                </a:extLst>
              </a:tr>
              <a:tr h="575416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Do nothing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It potentially avoids any cost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This will not be looked on favourably by:</a:t>
                      </a:r>
                    </a:p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Our landlord</a:t>
                      </a:r>
                    </a:p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The Kingswear residents</a:t>
                      </a:r>
                    </a:p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It is the wrong thing to do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3426108"/>
                  </a:ext>
                </a:extLst>
              </a:tr>
              <a:tr h="993182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Invest in short term to make her safe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We will possibly have another couple of years use of the pontoon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Our use of the pontoon has altered. It is now only about storage.</a:t>
                      </a:r>
                    </a:p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We would need to invest a couple of thousand. The cost of storage elsewhere would be cheaper over a couple of years</a:t>
                      </a:r>
                    </a:p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If the pontoon sinks in the meantime – disposal costs will be much higher given the inaccessibility of the site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991153"/>
                  </a:ext>
                </a:extLst>
              </a:tr>
              <a:tr h="993182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Dispose of it whilst it still floats, via a boatyard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It is a far cheaper option than breaking it up on site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It is a cost we have not budgeted for.</a:t>
                      </a:r>
                    </a:p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It will eat hugely into our savings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683753"/>
                  </a:ext>
                </a:extLst>
              </a:tr>
            </a:tbl>
          </a:graphicData>
        </a:graphic>
      </p:graphicFrame>
      <p:sp>
        <p:nvSpPr>
          <p:cNvPr id="10" name="Star: 6 Points 9">
            <a:extLst>
              <a:ext uri="{FF2B5EF4-FFF2-40B4-BE49-F238E27FC236}">
                <a16:creationId xmlns:a16="http://schemas.microsoft.com/office/drawing/2014/main" id="{68D830BD-9290-63C5-D182-FE6B2408FDDB}"/>
              </a:ext>
            </a:extLst>
          </p:cNvPr>
          <p:cNvSpPr/>
          <p:nvPr/>
        </p:nvSpPr>
        <p:spPr>
          <a:xfrm>
            <a:off x="10319658" y="6024253"/>
            <a:ext cx="382555" cy="205274"/>
          </a:xfrm>
          <a:prstGeom prst="star6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847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5D90-8C8D-B561-08FD-7B4C89995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3243"/>
            <a:ext cx="10515600" cy="1325563"/>
          </a:xfrm>
        </p:spPr>
        <p:txBody>
          <a:bodyPr/>
          <a:lstStyle/>
          <a:p>
            <a: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Ensure our income does not exceed our spend</a:t>
            </a:r>
            <a:br>
              <a:rPr lang="en-GB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2A7EB2-33F0-F332-23E5-E8D01CB679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1900" y="5867082"/>
            <a:ext cx="624840" cy="762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8320D866-6DF7-C997-E8D0-38EA3B3DA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360" y="5115696"/>
            <a:ext cx="681852" cy="161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FA41A50-0B0A-B143-4450-0D79F6ECDB3E}"/>
              </a:ext>
            </a:extLst>
          </p:cNvPr>
          <p:cNvSpPr/>
          <p:nvPr/>
        </p:nvSpPr>
        <p:spPr>
          <a:xfrm>
            <a:off x="236838" y="5714998"/>
            <a:ext cx="601362" cy="4118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0000"/>
              </a:highligh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4C9AA4-A547-E8E1-A684-48810D2E85DC}"/>
              </a:ext>
            </a:extLst>
          </p:cNvPr>
          <p:cNvSpPr/>
          <p:nvPr/>
        </p:nvSpPr>
        <p:spPr>
          <a:xfrm>
            <a:off x="224340" y="5237455"/>
            <a:ext cx="601362" cy="4118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0000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5740E5-8597-A11A-2CCE-2FBBDDBBF054}"/>
              </a:ext>
            </a:extLst>
          </p:cNvPr>
          <p:cNvSpPr txBox="1"/>
          <p:nvPr/>
        </p:nvSpPr>
        <p:spPr>
          <a:xfrm>
            <a:off x="3374572" y="6248401"/>
            <a:ext cx="3735357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buFont typeface="Wingdings" panose="05000000000000000000" pitchFamily="2" charset="2"/>
              <a:buChar char="v"/>
            </a:pPr>
            <a:r>
              <a:rPr lang="en-GB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 understand our asset value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CEFDC6-3F3F-93B4-5515-8020F89EB6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2857" y="1303020"/>
            <a:ext cx="8105503" cy="473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418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DC948-5927-9676-A3D5-01397700C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E5F9C0F-2D6B-5EA0-EA1C-2A79DBEDCC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485865"/>
              </p:ext>
            </p:extLst>
          </p:nvPr>
        </p:nvGraphicFramePr>
        <p:xfrm>
          <a:off x="216023" y="1574799"/>
          <a:ext cx="8664326" cy="3043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1377">
                  <a:extLst>
                    <a:ext uri="{9D8B030D-6E8A-4147-A177-3AD203B41FA5}">
                      <a16:colId xmlns:a16="http://schemas.microsoft.com/office/drawing/2014/main" val="308841207"/>
                    </a:ext>
                  </a:extLst>
                </a:gridCol>
                <a:gridCol w="3542949">
                  <a:extLst>
                    <a:ext uri="{9D8B030D-6E8A-4147-A177-3AD203B41FA5}">
                      <a16:colId xmlns:a16="http://schemas.microsoft.com/office/drawing/2014/main" val="1346557106"/>
                    </a:ext>
                  </a:extLst>
                </a:gridCol>
              </a:tblGrid>
              <a:tr h="608771">
                <a:tc>
                  <a:txBody>
                    <a:bodyPr/>
                    <a:lstStyle/>
                    <a:p>
                      <a:r>
                        <a:rPr lang="en-GB" dirty="0"/>
                        <a:t>Award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Trophy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082517"/>
                  </a:ext>
                </a:extLst>
              </a:tr>
              <a:tr h="608771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Chairman’s award for service to the club 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The Shield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172566"/>
                  </a:ext>
                </a:extLst>
              </a:tr>
              <a:tr h="6087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Best lady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Wendy Ryan cup 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791872"/>
                  </a:ext>
                </a:extLst>
              </a:tr>
              <a:tr h="6087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Best open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Bob Honeyfield cup 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713879"/>
                  </a:ext>
                </a:extLst>
              </a:tr>
              <a:tr h="6087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Most improved lady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Chris Ryan trophy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8569816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B740C488-6C04-B04A-4C51-B86FA35271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80" y="5778182"/>
            <a:ext cx="624840" cy="76263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F05E5D-51B5-C01D-E15C-5C1CA57B4225}"/>
              </a:ext>
            </a:extLst>
          </p:cNvPr>
          <p:cNvSpPr txBox="1"/>
          <p:nvPr/>
        </p:nvSpPr>
        <p:spPr>
          <a:xfrm>
            <a:off x="2067339" y="115091"/>
            <a:ext cx="3409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/>
              <a:t>2025 Awards</a:t>
            </a:r>
          </a:p>
        </p:txBody>
      </p:sp>
    </p:spTree>
    <p:extLst>
      <p:ext uri="{BB962C8B-B14F-4D97-AF65-F5344CB8AC3E}">
        <p14:creationId xmlns:p14="http://schemas.microsoft.com/office/powerpoint/2010/main" val="1387986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5210BD-2103-A07A-EEBE-6C23D478D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provide our members with plenty of opportunity to be afloat with our standard rows, special social events and racing</a:t>
            </a:r>
            <a:b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17177D-A377-D984-0695-361AF9B5FA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080" y="5730240"/>
            <a:ext cx="624840" cy="7626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81C507-AF99-6924-9A60-E80656353F58}"/>
              </a:ext>
            </a:extLst>
          </p:cNvPr>
          <p:cNvSpPr txBox="1"/>
          <p:nvPr/>
        </p:nvSpPr>
        <p:spPr>
          <a:xfrm>
            <a:off x="2731740" y="2127236"/>
            <a:ext cx="550447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dirty="0"/>
              <a:t>Private rows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GB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dirty="0"/>
              <a:t>Standard rows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GB" sz="1600" dirty="0"/>
              <a:t>440s back on the water – can accommodate 1 – 18 rowers!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GB" sz="16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dirty="0"/>
              <a:t>Racing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GB" sz="1600" dirty="0"/>
              <a:t>Seine boats in Royal Dart</a:t>
            </a:r>
            <a:r>
              <a:rPr lang="en-GB" sz="1600" b="1" dirty="0"/>
              <a:t> </a:t>
            </a:r>
            <a:r>
              <a:rPr lang="en-GB" sz="1600" dirty="0"/>
              <a:t>regatta - 25 members present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GB" sz="1600" dirty="0"/>
              <a:t>Head of Dart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GB" sz="1600" dirty="0"/>
              <a:t>Great River Race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GB" sz="1600" dirty="0"/>
              <a:t>Lay up seine boat race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GB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dirty="0"/>
              <a:t>Special events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GB" sz="1600" dirty="0"/>
              <a:t>Christmas row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GB" sz="1600" dirty="0"/>
              <a:t>Solstice row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GB" sz="1600" dirty="0"/>
              <a:t>Pizza row</a:t>
            </a:r>
          </a:p>
          <a:p>
            <a:r>
              <a:rPr lang="en-GB" dirty="0"/>
              <a:t> 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1949AA00-71EE-5F39-4065-92F4B7020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360" y="5115696"/>
            <a:ext cx="681852" cy="161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B168601-D864-C27E-4AE7-778FD048B7A5}"/>
              </a:ext>
            </a:extLst>
          </p:cNvPr>
          <p:cNvSpPr/>
          <p:nvPr/>
        </p:nvSpPr>
        <p:spPr>
          <a:xfrm>
            <a:off x="293850" y="5254916"/>
            <a:ext cx="601362" cy="4118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0000"/>
              </a:highligh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A3E574-BD4F-6677-0ACC-C06F54BE3AA9}"/>
              </a:ext>
            </a:extLst>
          </p:cNvPr>
          <p:cNvSpPr/>
          <p:nvPr/>
        </p:nvSpPr>
        <p:spPr>
          <a:xfrm>
            <a:off x="269136" y="5730240"/>
            <a:ext cx="601362" cy="4118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0000"/>
              </a:highligh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9E8489-3631-A913-4717-9CDE4C1AC9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4331" y="3852050"/>
            <a:ext cx="2755247" cy="28058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41D179C-DC32-73EE-04CC-A52022527F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136" y="1774141"/>
            <a:ext cx="2248819" cy="31922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F01B7C-16A1-C529-BB63-C2D82B6B3D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7470" y="1157259"/>
            <a:ext cx="3128450" cy="233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40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E3007E8-DD89-C1E7-0957-EECF4ECE11B7}"/>
              </a:ext>
            </a:extLst>
          </p:cNvPr>
          <p:cNvSpPr txBox="1"/>
          <p:nvPr/>
        </p:nvSpPr>
        <p:spPr>
          <a:xfrm>
            <a:off x="6226631" y="2740969"/>
            <a:ext cx="38535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At the end of August, we took receipt of our coastal rower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5210BD-2103-A07A-EEBE-6C23D478D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4237"/>
            <a:ext cx="10515600" cy="1325563"/>
          </a:xfrm>
        </p:spPr>
        <p:txBody>
          <a:bodyPr>
            <a:normAutofit/>
          </a:bodyPr>
          <a:lstStyle/>
          <a:p>
            <a: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provide our members with plenty of opportunity to be afloat with our standard rows, special social events and racing</a:t>
            </a:r>
            <a:b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17177D-A377-D984-0695-361AF9B5FA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080" y="5730240"/>
            <a:ext cx="624840" cy="762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AA29A65A-EA9E-18B5-0754-DBA20035F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360" y="5115696"/>
            <a:ext cx="681852" cy="161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16E7E92-E4DD-187C-A3F7-F6F30D2A9B35}"/>
              </a:ext>
            </a:extLst>
          </p:cNvPr>
          <p:cNvSpPr/>
          <p:nvPr/>
        </p:nvSpPr>
        <p:spPr>
          <a:xfrm>
            <a:off x="264837" y="5217022"/>
            <a:ext cx="601362" cy="4118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0000"/>
              </a:highligh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072F43-29BA-0B5D-2081-B105C6367C20}"/>
              </a:ext>
            </a:extLst>
          </p:cNvPr>
          <p:cNvSpPr/>
          <p:nvPr/>
        </p:nvSpPr>
        <p:spPr>
          <a:xfrm>
            <a:off x="293850" y="5730240"/>
            <a:ext cx="601362" cy="4118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0000"/>
              </a:highligh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1581300-B3DD-355F-8FA6-A7CB109C5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948" y="1228725"/>
            <a:ext cx="4114800" cy="5629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6409C45-2B83-DDC6-3454-8451D80E45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9031" y="1228725"/>
            <a:ext cx="4171950" cy="56292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097DB7-300F-6E00-157E-3B3CF34A13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702" y="1148096"/>
            <a:ext cx="10072512" cy="568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64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DA8A6-D8B9-4B0C-FC00-3F6C5EDF0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604212-4C63-B2C9-18BD-A3B681B34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provide our members with plenty of opportunity to be afloat with our standard rows, special social events and racing</a:t>
            </a:r>
            <a:b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27D31F-5551-DF3C-244A-A9EA581573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080" y="5730240"/>
            <a:ext cx="624840" cy="7626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2738425-3B61-4D31-9548-CD6518A6B0C2}"/>
              </a:ext>
            </a:extLst>
          </p:cNvPr>
          <p:cNvSpPr txBox="1"/>
          <p:nvPr/>
        </p:nvSpPr>
        <p:spPr>
          <a:xfrm>
            <a:off x="414573" y="2369995"/>
            <a:ext cx="5141401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GB" sz="2800" dirty="0"/>
              <a:t>Non-water event – Skittles earlier in the year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GB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GB" sz="2800" dirty="0"/>
              <a:t>Next event will be the quiz night in November</a:t>
            </a:r>
          </a:p>
          <a:p>
            <a:endParaRPr lang="en-GB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0A33E857-7C56-D4FB-2451-DCD012C9D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360" y="5115696"/>
            <a:ext cx="681852" cy="161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3A446E3-8946-79EF-4825-DAE276C3A8F4}"/>
              </a:ext>
            </a:extLst>
          </p:cNvPr>
          <p:cNvSpPr/>
          <p:nvPr/>
        </p:nvSpPr>
        <p:spPr>
          <a:xfrm>
            <a:off x="264837" y="5217022"/>
            <a:ext cx="601362" cy="4118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0000"/>
              </a:highligh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9CDE2C-1E7C-A240-3FF3-5EC25FE8D737}"/>
              </a:ext>
            </a:extLst>
          </p:cNvPr>
          <p:cNvSpPr/>
          <p:nvPr/>
        </p:nvSpPr>
        <p:spPr>
          <a:xfrm>
            <a:off x="293850" y="5730240"/>
            <a:ext cx="601362" cy="4118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0000"/>
              </a:highligh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C761E2-2CDA-2733-16AB-8CCD414737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3115" y="1551333"/>
            <a:ext cx="4594312" cy="36957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AD2815B-430D-85D4-ED0E-33268D137ABE}"/>
              </a:ext>
            </a:extLst>
          </p:cNvPr>
          <p:cNvSpPr/>
          <p:nvPr/>
        </p:nvSpPr>
        <p:spPr>
          <a:xfrm rot="20979030">
            <a:off x="9023908" y="4122241"/>
            <a:ext cx="2343196" cy="390128"/>
          </a:xfrm>
          <a:prstGeom prst="roundRect">
            <a:avLst/>
          </a:prstGeom>
          <a:solidFill>
            <a:srgbClr val="96002E"/>
          </a:solidFill>
          <a:ln>
            <a:solidFill>
              <a:srgbClr val="A400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Kerry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2EE386-B297-D97A-8FFC-DBDF0CB16E88}"/>
              </a:ext>
            </a:extLst>
          </p:cNvPr>
          <p:cNvSpPr txBox="1"/>
          <p:nvPr/>
        </p:nvSpPr>
        <p:spPr>
          <a:xfrm>
            <a:off x="8535228" y="1768995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Name the boat</a:t>
            </a:r>
          </a:p>
        </p:txBody>
      </p:sp>
    </p:spTree>
    <p:extLst>
      <p:ext uri="{BB962C8B-B14F-4D97-AF65-F5344CB8AC3E}">
        <p14:creationId xmlns:p14="http://schemas.microsoft.com/office/powerpoint/2010/main" val="352014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4AC26-4E0D-73C7-47FE-F206467BB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1644" y="-250593"/>
            <a:ext cx="10515600" cy="1325563"/>
          </a:xfrm>
        </p:spPr>
        <p:txBody>
          <a:bodyPr>
            <a:normAutofit/>
          </a:bodyPr>
          <a:lstStyle/>
          <a:p>
            <a:r>
              <a:rPr lang="en-GB" sz="2400" u="sng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have better maintained boats and equipment</a:t>
            </a:r>
            <a:endParaRPr lang="en-GB" sz="2400" u="sng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6E5B3D-4951-BAFC-F4AC-F0865705B8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730240"/>
            <a:ext cx="624840" cy="76263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2A4802-87DD-A192-876F-AC946BAD2343}"/>
              </a:ext>
            </a:extLst>
          </p:cNvPr>
          <p:cNvSpPr txBox="1"/>
          <p:nvPr/>
        </p:nvSpPr>
        <p:spPr>
          <a:xfrm>
            <a:off x="2831843" y="1964043"/>
            <a:ext cx="6055567" cy="713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15000"/>
              </a:lnSpc>
            </a:pP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</a:pPr>
            <a:r>
              <a:rPr lang="en-GB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 have purchased 9 second hand oars for the seine boats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E7E89D6-44A5-927C-45E9-ED3839792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360" y="5115696"/>
            <a:ext cx="681852" cy="161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F4BCCB8-C7E9-66AA-09FA-03E344D883BA}"/>
              </a:ext>
            </a:extLst>
          </p:cNvPr>
          <p:cNvSpPr/>
          <p:nvPr/>
        </p:nvSpPr>
        <p:spPr>
          <a:xfrm>
            <a:off x="269136" y="5252869"/>
            <a:ext cx="601362" cy="4118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0000"/>
              </a:highligh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9A7235-5DE9-8357-1381-E113024C7B9F}"/>
              </a:ext>
            </a:extLst>
          </p:cNvPr>
          <p:cNvSpPr/>
          <p:nvPr/>
        </p:nvSpPr>
        <p:spPr>
          <a:xfrm>
            <a:off x="236838" y="5726146"/>
            <a:ext cx="601362" cy="4118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0000"/>
              </a:highlight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16D5472-C9B8-3827-78A4-BE38141143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953436"/>
              </p:ext>
            </p:extLst>
          </p:nvPr>
        </p:nvGraphicFramePr>
        <p:xfrm>
          <a:off x="1240971" y="3592016"/>
          <a:ext cx="9463173" cy="231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8623">
                  <a:extLst>
                    <a:ext uri="{9D8B030D-6E8A-4147-A177-3AD203B41FA5}">
                      <a16:colId xmlns:a16="http://schemas.microsoft.com/office/drawing/2014/main" val="2176216486"/>
                    </a:ext>
                  </a:extLst>
                </a:gridCol>
                <a:gridCol w="1297425">
                  <a:extLst>
                    <a:ext uri="{9D8B030D-6E8A-4147-A177-3AD203B41FA5}">
                      <a16:colId xmlns:a16="http://schemas.microsoft.com/office/drawing/2014/main" val="380766836"/>
                    </a:ext>
                  </a:extLst>
                </a:gridCol>
                <a:gridCol w="1297425">
                  <a:extLst>
                    <a:ext uri="{9D8B030D-6E8A-4147-A177-3AD203B41FA5}">
                      <a16:colId xmlns:a16="http://schemas.microsoft.com/office/drawing/2014/main" val="250478554"/>
                    </a:ext>
                  </a:extLst>
                </a:gridCol>
                <a:gridCol w="1297425">
                  <a:extLst>
                    <a:ext uri="{9D8B030D-6E8A-4147-A177-3AD203B41FA5}">
                      <a16:colId xmlns:a16="http://schemas.microsoft.com/office/drawing/2014/main" val="153028311"/>
                    </a:ext>
                  </a:extLst>
                </a:gridCol>
                <a:gridCol w="1297425">
                  <a:extLst>
                    <a:ext uri="{9D8B030D-6E8A-4147-A177-3AD203B41FA5}">
                      <a16:colId xmlns:a16="http://schemas.microsoft.com/office/drawing/2014/main" val="586882220"/>
                    </a:ext>
                  </a:extLst>
                </a:gridCol>
                <a:gridCol w="1297425">
                  <a:extLst>
                    <a:ext uri="{9D8B030D-6E8A-4147-A177-3AD203B41FA5}">
                      <a16:colId xmlns:a16="http://schemas.microsoft.com/office/drawing/2014/main" val="2643385925"/>
                    </a:ext>
                  </a:extLst>
                </a:gridCol>
                <a:gridCol w="1297425">
                  <a:extLst>
                    <a:ext uri="{9D8B030D-6E8A-4147-A177-3AD203B41FA5}">
                      <a16:colId xmlns:a16="http://schemas.microsoft.com/office/drawing/2014/main" val="886830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2029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335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/>
                        <a:t>Seine boats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Morwenna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Nancy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Amie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Morwenna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Nancy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Amie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219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/>
                        <a:t>Dart 440s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225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/>
                        <a:t>Seine oars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Set 1, Set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Set 3, Set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Set 5 and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Set 1, Set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Set 3, Set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724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/>
                        <a:t>Dart 440 oars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Set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Set 2 </a:t>
                      </a:r>
                      <a:r>
                        <a:rPr lang="en-GB" sz="1400" dirty="0">
                          <a:solidFill>
                            <a:srgbClr val="FF0000"/>
                          </a:solidFill>
                        </a:rPr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693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/>
                        <a:t>Trailers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Trailer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Trailer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Trailer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Trailer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431438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763E3B9-224E-1D4F-02EA-44ABED143744}"/>
              </a:ext>
            </a:extLst>
          </p:cNvPr>
          <p:cNvSpPr txBox="1"/>
          <p:nvPr/>
        </p:nvSpPr>
        <p:spPr>
          <a:xfrm>
            <a:off x="2416839" y="3130351"/>
            <a:ext cx="7111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u="sng" dirty="0"/>
              <a:t>Planned Maintenance Schedule – 2 to 3 year cycle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164DFE-1359-D899-C7D1-C2A83FA732F3}"/>
              </a:ext>
            </a:extLst>
          </p:cNvPr>
          <p:cNvSpPr txBox="1"/>
          <p:nvPr/>
        </p:nvSpPr>
        <p:spPr>
          <a:xfrm>
            <a:off x="2528596" y="5932092"/>
            <a:ext cx="8082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Maintenance of coastal rower and its oars, our maintenance strategy is not yet clear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1ECA3C-2109-7ED0-8F49-AF45FD026776}"/>
              </a:ext>
            </a:extLst>
          </p:cNvPr>
          <p:cNvSpPr txBox="1"/>
          <p:nvPr/>
        </p:nvSpPr>
        <p:spPr>
          <a:xfrm>
            <a:off x="7380514" y="6492875"/>
            <a:ext cx="3013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*</a:t>
            </a:r>
            <a:r>
              <a:rPr lang="en-GB" dirty="0"/>
              <a:t> - not yet purchased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A0C55C-5E14-71BD-B1B3-A97BB5978A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413"/>
            <a:ext cx="2673192" cy="312807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633021F-C94B-D66F-6A28-DB9A57F2DE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8175" y="27598"/>
            <a:ext cx="3122645" cy="307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373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347B8-6748-E086-B42D-3DF31CDE0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7CA3A25-F71B-60AF-A507-7B54A7B44D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24172"/>
              </p:ext>
            </p:extLst>
          </p:nvPr>
        </p:nvGraphicFramePr>
        <p:xfrm>
          <a:off x="262677" y="1702988"/>
          <a:ext cx="8684901" cy="2897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3539">
                  <a:extLst>
                    <a:ext uri="{9D8B030D-6E8A-4147-A177-3AD203B41FA5}">
                      <a16:colId xmlns:a16="http://schemas.microsoft.com/office/drawing/2014/main" val="308841207"/>
                    </a:ext>
                  </a:extLst>
                </a:gridCol>
                <a:gridCol w="3551362">
                  <a:extLst>
                    <a:ext uri="{9D8B030D-6E8A-4147-A177-3AD203B41FA5}">
                      <a16:colId xmlns:a16="http://schemas.microsoft.com/office/drawing/2014/main" val="1346557106"/>
                    </a:ext>
                  </a:extLst>
                </a:gridCol>
              </a:tblGrid>
              <a:tr h="572737">
                <a:tc>
                  <a:txBody>
                    <a:bodyPr/>
                    <a:lstStyle/>
                    <a:p>
                      <a:r>
                        <a:rPr lang="en-GB" dirty="0"/>
                        <a:t>Award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Trophy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082517"/>
                  </a:ext>
                </a:extLst>
              </a:tr>
              <a:tr h="5727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Most improved open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Bob Honeyfield trophy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220067"/>
                  </a:ext>
                </a:extLst>
              </a:tr>
              <a:tr h="5727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Best newcomer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Rutherford Dyer trophy 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305449"/>
                  </a:ext>
                </a:extLst>
              </a:tr>
              <a:tr h="5727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Ladies Crew of the Year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D </a:t>
                      </a:r>
                      <a:r>
                        <a:rPr lang="en-GB" dirty="0" err="1">
                          <a:solidFill>
                            <a:schemeClr val="bg1"/>
                          </a:solidFill>
                        </a:rPr>
                        <a:t>salva</a:t>
                      </a: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 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432411"/>
                  </a:ext>
                </a:extLst>
              </a:tr>
              <a:tr h="6060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Open Crew of the Year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K </a:t>
                      </a:r>
                      <a:r>
                        <a:rPr lang="en-GB" dirty="0" err="1">
                          <a:solidFill>
                            <a:schemeClr val="bg1"/>
                          </a:solidFill>
                        </a:rPr>
                        <a:t>salva</a:t>
                      </a: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 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338999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0482E127-605C-6869-0073-9372202740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80" y="5778182"/>
            <a:ext cx="624840" cy="76263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456BDC-D4D8-6C4D-A628-A03811A1822A}"/>
              </a:ext>
            </a:extLst>
          </p:cNvPr>
          <p:cNvSpPr txBox="1"/>
          <p:nvPr/>
        </p:nvSpPr>
        <p:spPr>
          <a:xfrm>
            <a:off x="2067339" y="115091"/>
            <a:ext cx="3409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/>
              <a:t>2025 Awards</a:t>
            </a:r>
          </a:p>
        </p:txBody>
      </p:sp>
    </p:spTree>
    <p:extLst>
      <p:ext uri="{BB962C8B-B14F-4D97-AF65-F5344CB8AC3E}">
        <p14:creationId xmlns:p14="http://schemas.microsoft.com/office/powerpoint/2010/main" val="4282644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BEAD6-2992-6C8D-9921-1960E4C39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be safer afloat</a:t>
            </a:r>
            <a:br>
              <a:rPr lang="en-GB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BCB47A-CD7A-0CC4-95BD-8C0C978C8D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730240"/>
            <a:ext cx="624840" cy="76263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F9BC03-0735-E370-5ECF-2EB5E4FF0DF6}"/>
              </a:ext>
            </a:extLst>
          </p:cNvPr>
          <p:cNvSpPr txBox="1"/>
          <p:nvPr/>
        </p:nvSpPr>
        <p:spPr>
          <a:xfrm>
            <a:off x="1818859" y="1660783"/>
            <a:ext cx="977556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GB" sz="2800" dirty="0"/>
              <a:t>Safety bags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GB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GB" sz="2800" dirty="0"/>
              <a:t>New risk assessment completed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GB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GB" sz="2800" dirty="0"/>
              <a:t>Revised rowers guide will soon be ready for distribution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GB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GB" sz="2800" dirty="0"/>
              <a:t>Bosun and Safety Officers What’s app groups in place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GB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GB" sz="2800" dirty="0"/>
              <a:t>Man overboard training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GB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GB" sz="2800" dirty="0"/>
              <a:t>Coxes test has been broadened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92257D6-40DF-8057-C588-37361A405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360" y="5115696"/>
            <a:ext cx="681852" cy="161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71166C5-F1DB-28C6-F3BF-69897C6AEECC}"/>
              </a:ext>
            </a:extLst>
          </p:cNvPr>
          <p:cNvSpPr/>
          <p:nvPr/>
        </p:nvSpPr>
        <p:spPr>
          <a:xfrm>
            <a:off x="253605" y="5752094"/>
            <a:ext cx="601362" cy="4118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0000"/>
              </a:highligh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AA6FBE-0090-DC25-8675-722EEE69A565}"/>
              </a:ext>
            </a:extLst>
          </p:cNvPr>
          <p:cNvSpPr/>
          <p:nvPr/>
        </p:nvSpPr>
        <p:spPr>
          <a:xfrm>
            <a:off x="253605" y="5247554"/>
            <a:ext cx="601362" cy="4118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03239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AAB2E-4828-F39F-8FDF-D581EBD67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1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ensure our membership and the wider community, are fully abreast with current, relevant and interesting information</a:t>
            </a:r>
            <a:br>
              <a:rPr lang="en-GB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37FDD5-88C7-3433-67E7-82C4412E71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730240"/>
            <a:ext cx="624840" cy="76263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72A222-5B9C-2128-A675-3061F7953463}"/>
              </a:ext>
            </a:extLst>
          </p:cNvPr>
          <p:cNvSpPr txBox="1"/>
          <p:nvPr/>
        </p:nvSpPr>
        <p:spPr>
          <a:xfrm>
            <a:off x="1705232" y="2145990"/>
            <a:ext cx="8773045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GB" sz="2800" dirty="0"/>
              <a:t>Communication via What’s app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en-GB" sz="2400" dirty="0"/>
              <a:t>Vast majority of club is on What’s app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en-GB" sz="2400" dirty="0"/>
              <a:t>Most of our current activity is on this platform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GB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GB" sz="2800" dirty="0"/>
              <a:t>Website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en-GB" sz="2400" dirty="0"/>
              <a:t>Installed in 2024</a:t>
            </a:r>
          </a:p>
          <a:p>
            <a:endParaRPr lang="en-GB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GB" sz="2800" dirty="0"/>
              <a:t>Social media</a:t>
            </a:r>
            <a:endParaRPr lang="en-GB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F8594B0-9732-F016-A915-741A957AA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360" y="5115696"/>
            <a:ext cx="681852" cy="161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5BEB65B-AC32-8921-93BD-4B1EEE3474C0}"/>
              </a:ext>
            </a:extLst>
          </p:cNvPr>
          <p:cNvSpPr/>
          <p:nvPr/>
        </p:nvSpPr>
        <p:spPr>
          <a:xfrm>
            <a:off x="264033" y="5183838"/>
            <a:ext cx="601362" cy="50809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0000"/>
              </a:highligh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5B507D-C7BF-523B-7E17-15C5C06DA9D9}"/>
              </a:ext>
            </a:extLst>
          </p:cNvPr>
          <p:cNvSpPr/>
          <p:nvPr/>
        </p:nvSpPr>
        <p:spPr>
          <a:xfrm>
            <a:off x="233238" y="6218709"/>
            <a:ext cx="601362" cy="45802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0000"/>
              </a:highlight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B626337-F597-D31C-3BEB-EC34FFD1B4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201874"/>
              </p:ext>
            </p:extLst>
          </p:nvPr>
        </p:nvGraphicFramePr>
        <p:xfrm>
          <a:off x="3142861" y="5518571"/>
          <a:ext cx="7010400" cy="12001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88321958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30204586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128166297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820005239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>
                          <a:effectLst/>
                        </a:rPr>
                        <a:t>No. of Followers </a:t>
                      </a:r>
                      <a:endParaRPr lang="en-GB" sz="1200"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Aptos" panose="020B0004020202020204" pitchFamily="34" charset="0"/>
                      </a:endParaRP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>
                          <a:effectLst/>
                        </a:rPr>
                        <a:t>Views (prev 28 days)</a:t>
                      </a:r>
                      <a:endParaRPr lang="en-GB" sz="1200"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Aptos" panose="020B0004020202020204" pitchFamily="34" charset="0"/>
                      </a:endParaRP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 dirty="0">
                          <a:effectLst/>
                        </a:rPr>
                        <a:t>Best post views</a:t>
                      </a:r>
                      <a:endParaRPr lang="en-GB" sz="1200" dirty="0"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Aptos" panose="020B0004020202020204" pitchFamily="34" charset="0"/>
                      </a:endParaRP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val="1349617804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>
                          <a:effectLst/>
                        </a:rPr>
                        <a:t>Facebook</a:t>
                      </a:r>
                      <a:endParaRPr lang="en-GB" sz="1200"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Aptos" panose="020B0004020202020204" pitchFamily="34" charset="0"/>
                      </a:endParaRP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>
                          <a:effectLst/>
                        </a:rPr>
                        <a:t>188</a:t>
                      </a:r>
                      <a:endParaRPr lang="en-GB" sz="1200"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Aptos" panose="020B0004020202020204" pitchFamily="34" charset="0"/>
                      </a:endParaRP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 dirty="0">
                          <a:effectLst/>
                        </a:rPr>
                        <a:t>3078</a:t>
                      </a:r>
                      <a:endParaRPr lang="en-GB" sz="1200" dirty="0"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Aptos" panose="020B0004020202020204" pitchFamily="34" charset="0"/>
                      </a:endParaRP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>
                          <a:effectLst/>
                        </a:rPr>
                        <a:t>1500</a:t>
                      </a:r>
                      <a:endParaRPr lang="en-GB" sz="1200"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Aptos" panose="020B0004020202020204" pitchFamily="34" charset="0"/>
                      </a:endParaRP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val="386084591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>
                          <a:effectLst/>
                        </a:rPr>
                        <a:t>Instagram</a:t>
                      </a:r>
                      <a:endParaRPr lang="en-GB" sz="1200"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Aptos" panose="020B0004020202020204" pitchFamily="34" charset="0"/>
                      </a:endParaRP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>
                          <a:effectLst/>
                        </a:rPr>
                        <a:t>194</a:t>
                      </a:r>
                      <a:endParaRPr lang="en-GB" sz="1200"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Aptos" panose="020B0004020202020204" pitchFamily="34" charset="0"/>
                      </a:endParaRP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 dirty="0">
                          <a:effectLst/>
                        </a:rPr>
                        <a:t>1800</a:t>
                      </a:r>
                      <a:endParaRPr lang="en-GB" sz="1200" dirty="0"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Aptos" panose="020B0004020202020204" pitchFamily="34" charset="0"/>
                      </a:endParaRP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 dirty="0">
                          <a:effectLst/>
                        </a:rPr>
                        <a:t>369</a:t>
                      </a:r>
                      <a:endParaRPr lang="en-GB" sz="1200" dirty="0"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Aptos" panose="020B0004020202020204" pitchFamily="34" charset="0"/>
                      </a:endParaRP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val="30868691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1458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7662E-7A29-F1D8-A23F-94EB4B9F3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2C1A2CD-3C7D-883D-E268-D72B3989BA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209552"/>
              </p:ext>
            </p:extLst>
          </p:nvPr>
        </p:nvGraphicFramePr>
        <p:xfrm>
          <a:off x="0" y="576756"/>
          <a:ext cx="8699466" cy="2726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2148">
                  <a:extLst>
                    <a:ext uri="{9D8B030D-6E8A-4147-A177-3AD203B41FA5}">
                      <a16:colId xmlns:a16="http://schemas.microsoft.com/office/drawing/2014/main" val="308841207"/>
                    </a:ext>
                  </a:extLst>
                </a:gridCol>
                <a:gridCol w="3557318">
                  <a:extLst>
                    <a:ext uri="{9D8B030D-6E8A-4147-A177-3AD203B41FA5}">
                      <a16:colId xmlns:a16="http://schemas.microsoft.com/office/drawing/2014/main" val="1346557106"/>
                    </a:ext>
                  </a:extLst>
                </a:gridCol>
              </a:tblGrid>
              <a:tr h="545322">
                <a:tc>
                  <a:txBody>
                    <a:bodyPr/>
                    <a:lstStyle/>
                    <a:p>
                      <a:r>
                        <a:rPr lang="en-GB" dirty="0"/>
                        <a:t>Award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Trophy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082517"/>
                  </a:ext>
                </a:extLst>
              </a:tr>
              <a:tr h="5453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Mixed Crew of the year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S </a:t>
                      </a:r>
                      <a:r>
                        <a:rPr lang="en-GB" dirty="0" err="1">
                          <a:solidFill>
                            <a:schemeClr val="bg1"/>
                          </a:solidFill>
                        </a:rPr>
                        <a:t>salva</a:t>
                      </a:r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5117561"/>
                  </a:ext>
                </a:extLst>
              </a:tr>
              <a:tr h="5453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Coxswain of the year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Kingswear cup 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601627"/>
                  </a:ext>
                </a:extLst>
              </a:tr>
              <a:tr h="545322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Embracing the spirit of the club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Challenge Trophy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9075807"/>
                  </a:ext>
                </a:extLst>
              </a:tr>
              <a:tr h="5453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Calamity Cup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St. Thomas trophy 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4445042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9889648E-D834-2D22-DEC7-0341B4BD99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52" y="5878685"/>
            <a:ext cx="624840" cy="76263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C0DFEA-4FD7-B644-3BE9-74059C22145E}"/>
              </a:ext>
            </a:extLst>
          </p:cNvPr>
          <p:cNvSpPr txBox="1"/>
          <p:nvPr/>
        </p:nvSpPr>
        <p:spPr>
          <a:xfrm>
            <a:off x="2067339" y="115091"/>
            <a:ext cx="3409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/>
              <a:t>2025 Awards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103603-AF67-FBF0-6640-5281ADEA95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5676" y="0"/>
            <a:ext cx="4486324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C58CAC-A8E6-28E9-3834-2BE6C6EFCF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8934" y="3322289"/>
            <a:ext cx="2574132" cy="34321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0FCE49-81F9-9F93-2774-BED61A137C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9916" y="3322289"/>
            <a:ext cx="2574132" cy="34822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F7E09C-0B62-DFB0-5B1A-9F1E7139A2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8232" y="6118709"/>
            <a:ext cx="647700" cy="685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D6CE03-DB5B-1194-E722-ACA730E6EF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087" y="3714159"/>
            <a:ext cx="2010251" cy="150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79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4E3B9-5E8E-9D09-D972-0547698D7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58"/>
            <a:ext cx="10515600" cy="987885"/>
          </a:xfrm>
        </p:spPr>
        <p:txBody>
          <a:bodyPr>
            <a:normAutofit fontScale="90000"/>
          </a:bodyPr>
          <a:lstStyle/>
          <a:p>
            <a:r>
              <a:rPr lang="en-GB" sz="31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have a clear identity as the River Dart Rowing Club </a:t>
            </a:r>
            <a:br>
              <a:rPr lang="en-GB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86320C-DB5F-37A3-79C1-262FB8B7D1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828" y="788150"/>
            <a:ext cx="2683102" cy="327480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1CD7E9-2D50-9DC3-7F77-5D2B191B1DDB}"/>
              </a:ext>
            </a:extLst>
          </p:cNvPr>
          <p:cNvSpPr txBox="1"/>
          <p:nvPr/>
        </p:nvSpPr>
        <p:spPr>
          <a:xfrm>
            <a:off x="7110936" y="1863051"/>
            <a:ext cx="3569507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Migration from Kingswear Rowing Club is completed in 2024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GB" sz="16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GB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Roughly half of the membership now comes from Dartmouth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GB" sz="16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GB" sz="16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 have a wonderful club badge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GB" sz="16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GB" sz="16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Hoodies/ racing vests and winter hats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GB" sz="1600" kern="1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GB" sz="1600" kern="1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16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Our identity has been a successful tool in generating new membership!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GB" sz="2000" kern="1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66D827-5F9E-8152-1C84-C789BAD6C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360" y="5115696"/>
            <a:ext cx="681852" cy="161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EBE04F0-60FA-BEA6-A0E8-5E1B25AB3435}"/>
              </a:ext>
            </a:extLst>
          </p:cNvPr>
          <p:cNvSpPr/>
          <p:nvPr/>
        </p:nvSpPr>
        <p:spPr>
          <a:xfrm>
            <a:off x="247396" y="5681171"/>
            <a:ext cx="601362" cy="48428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00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6EBFCF-69FA-D029-C28E-CB62043EC7EB}"/>
              </a:ext>
            </a:extLst>
          </p:cNvPr>
          <p:cNvSpPr/>
          <p:nvPr/>
        </p:nvSpPr>
        <p:spPr>
          <a:xfrm>
            <a:off x="253605" y="5248591"/>
            <a:ext cx="601362" cy="4118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0000"/>
              </a:highligh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B00B4A-8EC9-3330-4FDC-22C65F92C4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730240"/>
            <a:ext cx="624840" cy="762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B39BF5-04C8-444C-1593-321C8AD573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938" y="4186652"/>
            <a:ext cx="2680672" cy="26713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E60A50F-849B-9B14-E23A-5A6689C3E3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498" y="4503994"/>
            <a:ext cx="2997647" cy="23306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7FE68A7-1E60-24FE-EF46-3CBABCC4F8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7471" y="788152"/>
            <a:ext cx="2680672" cy="36074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F7FD009-B291-7D1E-4763-0B6A6BA37F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46532" y="1"/>
            <a:ext cx="1445468" cy="6856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83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3A1231C-E9D7-0487-B462-D1E677F5A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6"/>
            <a:ext cx="12984480" cy="8624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7435EB-1C13-CB34-8F85-660FB15BE4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730240"/>
            <a:ext cx="624840" cy="76263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4249A0-8BA1-285A-3213-807E5C14327C}"/>
              </a:ext>
            </a:extLst>
          </p:cNvPr>
          <p:cNvSpPr txBox="1"/>
          <p:nvPr/>
        </p:nvSpPr>
        <p:spPr>
          <a:xfrm>
            <a:off x="2920484" y="737120"/>
            <a:ext cx="6578081" cy="120032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Before we take questions. A big thank you to the committee for meeting most months and moving the club forwards</a:t>
            </a:r>
          </a:p>
        </p:txBody>
      </p:sp>
    </p:spTree>
    <p:extLst>
      <p:ext uri="{BB962C8B-B14F-4D97-AF65-F5344CB8AC3E}">
        <p14:creationId xmlns:p14="http://schemas.microsoft.com/office/powerpoint/2010/main" val="17934325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88455-4E08-13FF-44D0-E55915314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931A8-9E85-6A5D-9A12-885ECBE93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145B0-DBB6-AC30-B17A-5CC693DF14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Cold Water Shock</a:t>
            </a:r>
          </a:p>
          <a:p>
            <a:endParaRPr lang="en-GB" dirty="0"/>
          </a:p>
          <a:p>
            <a:r>
              <a:rPr lang="en-GB" dirty="0"/>
              <a:t>Chairman’s report</a:t>
            </a:r>
          </a:p>
          <a:p>
            <a:endParaRPr lang="en-GB" dirty="0"/>
          </a:p>
          <a:p>
            <a:r>
              <a:rPr lang="en-GB" dirty="0"/>
              <a:t>Forming of the new committee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B058FF-886D-6FCB-1EDB-1A41FBD99A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080" y="5730240"/>
            <a:ext cx="624840" cy="7626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5563517-132B-56CD-FE80-B3966F8FE332}"/>
              </a:ext>
            </a:extLst>
          </p:cNvPr>
          <p:cNvSpPr/>
          <p:nvPr/>
        </p:nvSpPr>
        <p:spPr>
          <a:xfrm>
            <a:off x="597158" y="3808738"/>
            <a:ext cx="5710335" cy="62330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63490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95522-B305-3C8E-609E-365613235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present committee: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D3074-3F0D-183C-C259-4E2551280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3651445"/>
          </a:xfrm>
        </p:spPr>
        <p:txBody>
          <a:bodyPr>
            <a:normAutofit/>
          </a:bodyPr>
          <a:lstStyle/>
          <a:p>
            <a:pPr lvl="1"/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35972B6-79C2-7F54-78DC-F8CA666E5D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219013"/>
              </p:ext>
            </p:extLst>
          </p:nvPr>
        </p:nvGraphicFramePr>
        <p:xfrm>
          <a:off x="1569884" y="1466918"/>
          <a:ext cx="8128000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3222980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654598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258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Chairman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Noel Cornforth 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900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Treasurer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Janine Carter </a:t>
                      </a:r>
                      <a:r>
                        <a:rPr lang="en-GB" dirty="0">
                          <a:solidFill>
                            <a:srgbClr val="92D050"/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453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Membership Secretary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Andrea Cates 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522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Health and Safety Officer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Allan Scobie 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715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Bosuns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Steve Moroz </a:t>
                      </a:r>
                      <a:r>
                        <a:rPr lang="en-GB" dirty="0">
                          <a:solidFill>
                            <a:srgbClr val="92D050"/>
                          </a:solidFill>
                        </a:rPr>
                        <a:t>2</a:t>
                      </a:r>
                      <a:r>
                        <a:rPr lang="en-GB" dirty="0"/>
                        <a:t> and Simon Rushton </a:t>
                      </a:r>
                      <a:r>
                        <a:rPr lang="en-GB" dirty="0">
                          <a:solidFill>
                            <a:srgbClr val="7030A0"/>
                          </a:solidFill>
                        </a:rPr>
                        <a:t>3</a:t>
                      </a:r>
                      <a:r>
                        <a:rPr lang="en-GB" dirty="0"/>
                        <a:t>, Steve Redmond </a:t>
                      </a:r>
                      <a:r>
                        <a:rPr lang="en-GB" dirty="0">
                          <a:solidFill>
                            <a:srgbClr val="7030A0"/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937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Water 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Kerry Rushton 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44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Social land 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Sue Merotra 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740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Social media and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Tor Allan 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301879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7B42F41-828A-D58F-082E-00BA070656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80" y="5778182"/>
            <a:ext cx="624840" cy="7626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457918-008E-4A91-0F32-16CE42FE94C8}"/>
              </a:ext>
            </a:extLst>
          </p:cNvPr>
          <p:cNvSpPr txBox="1"/>
          <p:nvPr/>
        </p:nvSpPr>
        <p:spPr>
          <a:xfrm>
            <a:off x="3312369" y="5896947"/>
            <a:ext cx="52158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1. Completed 2 years and offering to remain in post</a:t>
            </a:r>
          </a:p>
          <a:p>
            <a:r>
              <a:rPr lang="en-GB" dirty="0">
                <a:solidFill>
                  <a:schemeClr val="accent6"/>
                </a:solidFill>
              </a:rPr>
              <a:t>2. Standing down</a:t>
            </a:r>
          </a:p>
          <a:p>
            <a:r>
              <a:rPr lang="en-GB" dirty="0">
                <a:solidFill>
                  <a:srgbClr val="7030A0"/>
                </a:solidFill>
              </a:rPr>
              <a:t>3. Co-opted onto the committee during the term</a:t>
            </a:r>
          </a:p>
        </p:txBody>
      </p:sp>
    </p:spTree>
    <p:extLst>
      <p:ext uri="{BB962C8B-B14F-4D97-AF65-F5344CB8AC3E}">
        <p14:creationId xmlns:p14="http://schemas.microsoft.com/office/powerpoint/2010/main" val="9082804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7CA27-2F26-9192-91CF-33D370536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136210"/>
            <a:ext cx="10515600" cy="1325563"/>
          </a:xfrm>
        </p:spPr>
        <p:txBody>
          <a:bodyPr/>
          <a:lstStyle/>
          <a:p>
            <a:r>
              <a:rPr lang="en-GB" dirty="0"/>
              <a:t>The 2026 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95AAE-4FD1-65CC-67A3-D13BFB732E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Vacant positions</a:t>
            </a:r>
          </a:p>
          <a:p>
            <a:pPr lvl="1"/>
            <a:r>
              <a:rPr lang="en-GB" dirty="0"/>
              <a:t>Treasurer</a:t>
            </a:r>
          </a:p>
          <a:p>
            <a:pPr lvl="1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6D5405-91FD-3285-F85B-98A41494A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6720" y="127475"/>
            <a:ext cx="2765263" cy="19583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DCE6AA-9D4B-2139-A268-96F642C0FB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80" y="5778182"/>
            <a:ext cx="624840" cy="76263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FB7A064-CEB6-862C-857E-1ED2C7DEAD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9976"/>
              </p:ext>
            </p:extLst>
          </p:nvPr>
        </p:nvGraphicFramePr>
        <p:xfrm>
          <a:off x="1383272" y="3123725"/>
          <a:ext cx="8128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3222980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654598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258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Chairman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Noel Cornforth 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900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Treasurer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Christina Carmichael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453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Membership Secretary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Andrea Cates 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522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Health and Safety Officer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Allan Scobie 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715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Bosuns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Simon Rushton and Steve Redmond </a:t>
                      </a:r>
                      <a:endParaRPr lang="en-GB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937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Water 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Kerry Rushton 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44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Social land 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Sue Merotra 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740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Social media and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Tor Allan 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3018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723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45A87-558D-9B82-8466-893217A4C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35A465-29D8-8810-9B2B-01A331E4D6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80" y="5778182"/>
            <a:ext cx="624840" cy="76263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756710-DA3D-1C49-6C37-214FC369AD58}"/>
              </a:ext>
            </a:extLst>
          </p:cNvPr>
          <p:cNvSpPr txBox="1"/>
          <p:nvPr/>
        </p:nvSpPr>
        <p:spPr>
          <a:xfrm>
            <a:off x="662745" y="96237"/>
            <a:ext cx="3409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/>
              <a:t>2025 Awards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A08BDD7-1EEC-7B6A-6EC1-1C6135160D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576609"/>
              </p:ext>
            </p:extLst>
          </p:nvPr>
        </p:nvGraphicFramePr>
        <p:xfrm>
          <a:off x="3724080" y="482103"/>
          <a:ext cx="8470755" cy="2107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6960">
                  <a:extLst>
                    <a:ext uri="{9D8B030D-6E8A-4147-A177-3AD203B41FA5}">
                      <a16:colId xmlns:a16="http://schemas.microsoft.com/office/drawing/2014/main" val="308841207"/>
                    </a:ext>
                  </a:extLst>
                </a:gridCol>
                <a:gridCol w="3463795">
                  <a:extLst>
                    <a:ext uri="{9D8B030D-6E8A-4147-A177-3AD203B41FA5}">
                      <a16:colId xmlns:a16="http://schemas.microsoft.com/office/drawing/2014/main" val="1346557106"/>
                    </a:ext>
                  </a:extLst>
                </a:gridCol>
              </a:tblGrid>
              <a:tr h="526978">
                <a:tc>
                  <a:txBody>
                    <a:bodyPr/>
                    <a:lstStyle/>
                    <a:p>
                      <a:r>
                        <a:rPr lang="en-GB" dirty="0"/>
                        <a:t>Award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Trophy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082517"/>
                  </a:ext>
                </a:extLst>
              </a:tr>
              <a:tr h="5269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Club photographer of the year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Lucy Payne cup 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811538"/>
                  </a:ext>
                </a:extLst>
              </a:tr>
              <a:tr h="5269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Best team player on the water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Dart cup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736331"/>
                  </a:ext>
                </a:extLst>
              </a:tr>
              <a:tr h="5269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Best team player off the water 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Devon cup 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630033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CB611B18-F1EC-6C2D-9947-59C63F05C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30196"/>
            <a:ext cx="5731497" cy="426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6098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7FDB49-0E8F-F570-CED9-B731610397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80" y="5778182"/>
            <a:ext cx="624840" cy="7626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2DCB042-262C-A226-A04E-22DE6F0E68C3}"/>
              </a:ext>
            </a:extLst>
          </p:cNvPr>
          <p:cNvSpPr/>
          <p:nvPr/>
        </p:nvSpPr>
        <p:spPr>
          <a:xfrm>
            <a:off x="11094098" y="261257"/>
            <a:ext cx="765110" cy="4385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634C57-2593-542C-1D23-0E53D2CED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847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A8B8B-DA52-3504-554B-C403F062F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23FC35-A69D-DEC1-6420-55D7B41B93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80" y="5778182"/>
            <a:ext cx="624840" cy="7626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CF607F4-5CD1-CED2-E102-EDFB98E1E9ED}"/>
              </a:ext>
            </a:extLst>
          </p:cNvPr>
          <p:cNvSpPr/>
          <p:nvPr/>
        </p:nvSpPr>
        <p:spPr>
          <a:xfrm>
            <a:off x="11094098" y="261257"/>
            <a:ext cx="765110" cy="4385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5EEA41-375F-3EBC-E6CF-DE2A66012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535" y="0"/>
            <a:ext cx="50189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0133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C91F6-4201-679B-DEE9-1605EA724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7A8A6C-F43F-F128-94C7-EB4F8BA2FC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80" y="5778182"/>
            <a:ext cx="624840" cy="7626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A067EA2-2188-7F92-BB26-99C31705E256}"/>
              </a:ext>
            </a:extLst>
          </p:cNvPr>
          <p:cNvSpPr/>
          <p:nvPr/>
        </p:nvSpPr>
        <p:spPr>
          <a:xfrm>
            <a:off x="11094098" y="261257"/>
            <a:ext cx="765110" cy="4385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1E3076-BE26-1E8F-E9A5-9A623BBD3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540" y="0"/>
            <a:ext cx="5650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2096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FDE52-6059-CBFD-09F1-33DF1373E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AE092F-BA91-51CF-A037-B9D9359F9C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80" y="5778182"/>
            <a:ext cx="624840" cy="7626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D9BDE5A-980A-692E-DBF8-FF357A6C77DF}"/>
              </a:ext>
            </a:extLst>
          </p:cNvPr>
          <p:cNvSpPr/>
          <p:nvPr/>
        </p:nvSpPr>
        <p:spPr>
          <a:xfrm>
            <a:off x="11094098" y="261257"/>
            <a:ext cx="765110" cy="4385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70C31B-6403-1E4B-3F2E-C2059B8F9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500" y="0"/>
            <a:ext cx="9675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5130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84E01-D32E-21A7-08A0-FEEA06CA2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3F640D8-52A8-7251-94A0-C7788C957B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6250445"/>
              </p:ext>
            </p:extLst>
          </p:nvPr>
        </p:nvGraphicFramePr>
        <p:xfrm>
          <a:off x="361052" y="1321088"/>
          <a:ext cx="8470755" cy="2107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6960">
                  <a:extLst>
                    <a:ext uri="{9D8B030D-6E8A-4147-A177-3AD203B41FA5}">
                      <a16:colId xmlns:a16="http://schemas.microsoft.com/office/drawing/2014/main" val="308841207"/>
                    </a:ext>
                  </a:extLst>
                </a:gridCol>
                <a:gridCol w="3463795">
                  <a:extLst>
                    <a:ext uri="{9D8B030D-6E8A-4147-A177-3AD203B41FA5}">
                      <a16:colId xmlns:a16="http://schemas.microsoft.com/office/drawing/2014/main" val="1346557106"/>
                    </a:ext>
                  </a:extLst>
                </a:gridCol>
              </a:tblGrid>
              <a:tr h="526978">
                <a:tc>
                  <a:txBody>
                    <a:bodyPr/>
                    <a:lstStyle/>
                    <a:p>
                      <a:r>
                        <a:rPr lang="en-GB" dirty="0"/>
                        <a:t>Award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Trophy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082517"/>
                  </a:ext>
                </a:extLst>
              </a:tr>
              <a:tr h="5269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Club photographer of the year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Lucy Payne cup 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811538"/>
                  </a:ext>
                </a:extLst>
              </a:tr>
              <a:tr h="5269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Best team player on the water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Dart cup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736331"/>
                  </a:ext>
                </a:extLst>
              </a:tr>
              <a:tr h="5269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Best team player off the water 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Devon cup 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63003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87D97E01-7C39-5C85-E4E8-967C7F55B7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80" y="5778182"/>
            <a:ext cx="624840" cy="76263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3D3CC3-E11C-BDFF-1E38-F1A715CA48B3}"/>
              </a:ext>
            </a:extLst>
          </p:cNvPr>
          <p:cNvSpPr txBox="1"/>
          <p:nvPr/>
        </p:nvSpPr>
        <p:spPr>
          <a:xfrm>
            <a:off x="2067339" y="115091"/>
            <a:ext cx="3409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/>
              <a:t>2025 Awards</a:t>
            </a:r>
          </a:p>
        </p:txBody>
      </p:sp>
    </p:spTree>
    <p:extLst>
      <p:ext uri="{BB962C8B-B14F-4D97-AF65-F5344CB8AC3E}">
        <p14:creationId xmlns:p14="http://schemas.microsoft.com/office/powerpoint/2010/main" val="16238519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EF87811-E306-4C9E-F9CA-C001417E7D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018289"/>
              </p:ext>
            </p:extLst>
          </p:nvPr>
        </p:nvGraphicFramePr>
        <p:xfrm>
          <a:off x="233265" y="266074"/>
          <a:ext cx="10739535" cy="655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1175">
                  <a:extLst>
                    <a:ext uri="{9D8B030D-6E8A-4147-A177-3AD203B41FA5}">
                      <a16:colId xmlns:a16="http://schemas.microsoft.com/office/drawing/2014/main" val="308841207"/>
                    </a:ext>
                  </a:extLst>
                </a:gridCol>
                <a:gridCol w="2458055">
                  <a:extLst>
                    <a:ext uri="{9D8B030D-6E8A-4147-A177-3AD203B41FA5}">
                      <a16:colId xmlns:a16="http://schemas.microsoft.com/office/drawing/2014/main" val="1346557106"/>
                    </a:ext>
                  </a:extLst>
                </a:gridCol>
                <a:gridCol w="4670305">
                  <a:extLst>
                    <a:ext uri="{9D8B030D-6E8A-4147-A177-3AD203B41FA5}">
                      <a16:colId xmlns:a16="http://schemas.microsoft.com/office/drawing/2014/main" val="3731078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Award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Trophy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Winner 2025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082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Chairman’s award for service to the club 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The Shield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Steve and Gill Ainsworth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172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Best lady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Wendy Ryan cup 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Mary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791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Best open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Bob Honeyfield cup 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Allan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713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Most improved lady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Chris Ryan trophy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Linda 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8569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Most improved open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Bob Honeyfield trophy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Rob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220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Best newcomer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Rutherford Dyer trophy 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Nickie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305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Ladies Crew of the Year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D </a:t>
                      </a:r>
                      <a:r>
                        <a:rPr lang="en-GB" sz="1600" dirty="0" err="1">
                          <a:solidFill>
                            <a:schemeClr val="bg1"/>
                          </a:solidFill>
                        </a:rPr>
                        <a:t>salva</a:t>
                      </a: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 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Regatta Women: Linda, Margaret, Lucinda Harvey, Jo Griffin, Kerry 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432411"/>
                  </a:ext>
                </a:extLst>
              </a:tr>
              <a:tr h="3924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Open Crew of the Year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K </a:t>
                      </a:r>
                      <a:r>
                        <a:rPr lang="en-GB" sz="1600" dirty="0" err="1">
                          <a:solidFill>
                            <a:schemeClr val="bg1"/>
                          </a:solidFill>
                        </a:rPr>
                        <a:t>salva</a:t>
                      </a: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 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Men’s Over 45 regatta crew: Cliff, Ed, Noel, Allan and Tor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338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Mixed Crew of the year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S </a:t>
                      </a:r>
                      <a:r>
                        <a:rPr lang="en-GB" sz="1600" dirty="0" err="1">
                          <a:solidFill>
                            <a:schemeClr val="bg1"/>
                          </a:solidFill>
                        </a:rPr>
                        <a:t>salva</a:t>
                      </a:r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GRR crew : Kerry, Simon, Sian, Keith, Colin, Tor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5117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Coxswain of the year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Kingswear cup 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Tor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450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Calamity Cup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St. Thomas trophy 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Rob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4445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Embracing the spirit of the club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Challenge Trophy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HOD B Team:  John J, John L, Nickie, Andrea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279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Club photographer of the year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Lucy Payne cup 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Tor Allan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811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Best team player on the water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Dart cup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Sian and Keith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736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Best team player off the water 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Devon cup 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Kerry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63003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AF57B124-7A81-B4C3-98A5-F4D3B92053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380" y="5778182"/>
            <a:ext cx="624840" cy="7626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2444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6116</TotalTime>
  <Words>1347</Words>
  <Application>Microsoft Office PowerPoint</Application>
  <PresentationFormat>Widescreen</PresentationFormat>
  <Paragraphs>350</Paragraphs>
  <Slides>30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Aptos</vt:lpstr>
      <vt:lpstr>Arial</vt:lpstr>
      <vt:lpstr>Calibri</vt:lpstr>
      <vt:lpstr>Calibri Light</vt:lpstr>
      <vt:lpstr>Symbol</vt:lpstr>
      <vt:lpstr>Wingdings</vt:lpstr>
      <vt:lpstr>Office Theme</vt:lpstr>
      <vt:lpstr>River Dart Rowing Club</vt:lpstr>
      <vt:lpstr>Agenda</vt:lpstr>
      <vt:lpstr>Agenda</vt:lpstr>
      <vt:lpstr>PowerPoint Presentation</vt:lpstr>
      <vt:lpstr>A more buoyant membership including more younger members </vt:lpstr>
      <vt:lpstr>Ensure our income does not exceed our spend </vt:lpstr>
      <vt:lpstr>Ensure our income does not exceed our spend 5 Year Investment Plan and cashflow   </vt:lpstr>
      <vt:lpstr>Ensure our income does not exceed our spend </vt:lpstr>
      <vt:lpstr>Ensure our income does not exceed our spend </vt:lpstr>
      <vt:lpstr>PowerPoint Presentation</vt:lpstr>
      <vt:lpstr>To provide our members with plenty of opportunity to be afloat with our standard rows, special social events and racing </vt:lpstr>
      <vt:lpstr>To provide our members with plenty of opportunity to be afloat with our standard rows, special social events and racing </vt:lpstr>
      <vt:lpstr>To provide our members with plenty of opportunity to be afloat with our standard rows, special social events and racing </vt:lpstr>
      <vt:lpstr>To have better maintained boats and equipment</vt:lpstr>
      <vt:lpstr>PowerPoint Presentation</vt:lpstr>
      <vt:lpstr>To be safer afloat </vt:lpstr>
      <vt:lpstr>To ensure our membership and the wider community, are fully abreast with current, relevant and interesting information </vt:lpstr>
      <vt:lpstr>PowerPoint Presentation</vt:lpstr>
      <vt:lpstr>To have a clear identity as the River Dart Rowing Club  </vt:lpstr>
      <vt:lpstr>PowerPoint Presentation</vt:lpstr>
      <vt:lpstr>Agenda</vt:lpstr>
      <vt:lpstr>Our present committee: </vt:lpstr>
      <vt:lpstr>The 2026 committee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Noel Cornforth</dc:creator>
  <cp:lastModifiedBy>Brian Longman</cp:lastModifiedBy>
  <cp:revision>71</cp:revision>
  <dcterms:created xsi:type="dcterms:W3CDTF">2024-09-23T14:43:54Z</dcterms:created>
  <dcterms:modified xsi:type="dcterms:W3CDTF">2025-11-12T09:22:25Z</dcterms:modified>
</cp:coreProperties>
</file>